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59" r:id="rId3"/>
  </p:sldMasterIdLst>
  <p:notesMasterIdLst>
    <p:notesMasterId r:id="rId5"/>
  </p:notesMasterIdLst>
  <p:handoutMasterIdLst>
    <p:handoutMasterId r:id="rId6"/>
  </p:handoutMasterIdLst>
  <p:sldIdLst>
    <p:sldId id="467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78BE20"/>
    <a:srgbClr val="FC7701"/>
    <a:srgbClr val="F2401F"/>
    <a:srgbClr val="FF3300"/>
    <a:srgbClr val="E7401F"/>
    <a:srgbClr val="007942"/>
    <a:srgbClr val="0066FF"/>
    <a:srgbClr val="FCDC41"/>
    <a:srgbClr val="32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1001" autoAdjust="0"/>
  </p:normalViewPr>
  <p:slideViewPr>
    <p:cSldViewPr snapToGrid="0" snapToObjects="1">
      <p:cViewPr varScale="1">
        <p:scale>
          <a:sx n="75" d="100"/>
          <a:sy n="75" d="100"/>
        </p:scale>
        <p:origin x="163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BF15-CC46-4F83-A4A9-D6AA6EBEBC6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12E7-533D-490C-A726-07D88BAC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8C13ED-9018-46D4-839C-FFF505109A2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CB1083-D2D7-4D15-8A7E-3FFE75B35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6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248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7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8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8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61985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61985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38100" y="153454"/>
            <a:ext cx="91059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28822" y="914729"/>
            <a:ext cx="4267200" cy="31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9050" y="4228305"/>
            <a:ext cx="4381500" cy="26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FontTx/>
              <a:buNone/>
            </a:pPr>
            <a:endParaRPr lang="en-US" altLang="en-US" sz="12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03300"/>
            <a:ext cx="185396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Ian Ferguson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(ianf@mst.edu)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5067300" y="6503299"/>
            <a:ext cx="4148711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College of Engineering and Computing: ABET Visit,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Oct. 2014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Slide [</a:t>
            </a:r>
            <a:fld id="{F872AE7D-4622-4700-AF22-F0D206F25D94}" type="slidenum">
              <a:rPr lang="en-US" altLang="en-US" sz="1000" smtClean="0">
                <a:solidFill>
                  <a:srgbClr val="006000"/>
                </a:solidFill>
                <a:latin typeface="Times New Roman" pitchFamily="18" charset="0"/>
              </a:rPr>
              <a:t>‹#›</a:t>
            </a:fld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1B4-8D36-43EA-9C61-A9C4DF6F6FE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42B8-4953-4413-A21E-CF250FD7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525A-BFDB-494C-BA1E-2EC507A6D68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54D-C86B-4BE8-BC46-4FBFB6A0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dolankc@mst.edu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F8ED4-2412-593F-14A3-BEB2869B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80" y="846041"/>
            <a:ext cx="2105122" cy="1290946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V="1">
            <a:off x="4457700" y="849309"/>
            <a:ext cx="38100" cy="5871531"/>
          </a:xfrm>
          <a:prstGeom prst="line">
            <a:avLst/>
          </a:pr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7258" y="3887631"/>
            <a:ext cx="894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100" y="78059"/>
            <a:ext cx="9284929" cy="63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DEPARTMENT OF ENGLISH AND TECHNICAL COMMUNICATION</a:t>
            </a:r>
          </a:p>
          <a:p>
            <a:pPr algn="l"/>
            <a:r>
              <a:rPr lang="en-US" sz="2000" dirty="0">
                <a:latin typeface="Orgon Slab" panose="02000503000000020004" pitchFamily="50" charset="0"/>
              </a:rPr>
              <a:t>Food Studies, the Environment, and 19</a:t>
            </a:r>
            <a:r>
              <a:rPr lang="en-US" sz="2000" baseline="30000" dirty="0">
                <a:latin typeface="Orgon Slab" panose="02000503000000020004" pitchFamily="50" charset="0"/>
              </a:rPr>
              <a:t>th</a:t>
            </a:r>
            <a:r>
              <a:rPr lang="en-US" sz="2000" dirty="0">
                <a:latin typeface="Orgon Slab" panose="02000503000000020004" pitchFamily="50" charset="0"/>
              </a:rPr>
              <a:t>-Century U.S. Literature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3347" y="716819"/>
            <a:ext cx="4324354" cy="24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1400" b="1" u="sng" dirty="0">
                <a:solidFill>
                  <a:srgbClr val="509E2F"/>
                </a:solidFill>
                <a:latin typeface="Orgon Slab"/>
                <a:cs typeface="Orgon Slab"/>
              </a:rPr>
              <a:t>Research Topics</a:t>
            </a:r>
            <a:endParaRPr lang="en-US" altLang="en-US" sz="1400" dirty="0">
              <a:solidFill>
                <a:srgbClr val="509E2F"/>
              </a:solidFill>
              <a:latin typeface="Orgon Slab"/>
              <a:cs typeface="Orgon Slab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300" dirty="0">
                <a:latin typeface="Orgon Slab"/>
                <a:cs typeface="Orgon Slab"/>
              </a:rPr>
              <a:t> Imagining </a:t>
            </a:r>
            <a:r>
              <a:rPr lang="en-US" altLang="en-US" sz="1300">
                <a:latin typeface="Orgon Slab"/>
                <a:cs typeface="Orgon Slab"/>
              </a:rPr>
              <a:t>Tomorrow’s Bread</a:t>
            </a:r>
            <a:endParaRPr lang="en-US" altLang="en-US" sz="1300" dirty="0">
              <a:latin typeface="Orgon Slab"/>
              <a:cs typeface="Orgon Slab"/>
            </a:endParaRPr>
          </a:p>
          <a:p>
            <a:pPr marL="282575" lvl="1" indent="233363">
              <a:spcBef>
                <a:spcPct val="0"/>
              </a:spcBef>
              <a:defRPr/>
            </a:pPr>
            <a:r>
              <a:rPr lang="en-US" altLang="en-US" sz="1100" dirty="0">
                <a:latin typeface="Orgon Slab"/>
                <a:cs typeface="Orgon Slab"/>
              </a:rPr>
              <a:t>How futuristic narratives imagine consumption</a:t>
            </a:r>
          </a:p>
          <a:p>
            <a:pPr marL="282575" lvl="1" indent="233363">
              <a:spcBef>
                <a:spcPct val="0"/>
              </a:spcBef>
              <a:defRPr/>
            </a:pPr>
            <a:r>
              <a:rPr lang="en-US" altLang="en-US" sz="1100" dirty="0">
                <a:latin typeface="Orgon Slab"/>
                <a:cs typeface="Orgon Slab"/>
              </a:rPr>
              <a:t>Apocalyptic, Utopic</a:t>
            </a:r>
          </a:p>
          <a:p>
            <a:pPr marL="282575" lvl="1" indent="233363">
              <a:spcBef>
                <a:spcPct val="0"/>
              </a:spcBef>
              <a:defRPr/>
            </a:pPr>
            <a:r>
              <a:rPr lang="en-US" altLang="en-US" sz="1100" dirty="0">
                <a:latin typeface="Orgon Slab"/>
                <a:cs typeface="Orgon Slab"/>
              </a:rPr>
              <a:t>Key authors: Margaret Atwood, Octavia E. Butler, Louise Erdrich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300" dirty="0">
                <a:latin typeface="Orgon Slab"/>
                <a:cs typeface="Orgon Slab"/>
              </a:rPr>
              <a:t>Henry David Thoreau and pedagogy</a:t>
            </a:r>
          </a:p>
          <a:p>
            <a:pPr marL="282575" lvl="1" indent="180975">
              <a:spcBef>
                <a:spcPct val="0"/>
              </a:spcBef>
              <a:defRPr/>
            </a:pPr>
            <a:r>
              <a:rPr lang="en-US" altLang="en-US" sz="1100" dirty="0">
                <a:latin typeface="Orgon Slab"/>
                <a:cs typeface="Orgon Slab"/>
              </a:rPr>
              <a:t>Remediation project in chapter in </a:t>
            </a:r>
            <a:r>
              <a:rPr lang="en-US" altLang="en-US" sz="1100" i="1" dirty="0">
                <a:latin typeface="Orgon Slab"/>
                <a:cs typeface="Orgon Slab"/>
              </a:rPr>
              <a:t>Thoreau and the Nick of Time</a:t>
            </a:r>
            <a:r>
              <a:rPr lang="en-US" altLang="en-US" sz="1100" dirty="0">
                <a:latin typeface="Orgon Slab"/>
                <a:cs typeface="Orgon Slab"/>
              </a:rPr>
              <a:t> (forthcoming from Mercer Press)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300" dirty="0">
                <a:latin typeface="Orgon Slab"/>
                <a:cs typeface="Orgon Slab"/>
              </a:rPr>
              <a:t>Mark Twain and ecocriticism</a:t>
            </a:r>
          </a:p>
          <a:p>
            <a:pPr marL="282575" lvl="1" indent="180975">
              <a:spcBef>
                <a:spcPct val="0"/>
              </a:spcBef>
              <a:defRPr/>
            </a:pPr>
            <a:r>
              <a:rPr lang="en-US" altLang="en-US" sz="1100" dirty="0">
                <a:latin typeface="Orgon Slab"/>
                <a:cs typeface="Orgon Slab"/>
              </a:rPr>
              <a:t>In </a:t>
            </a:r>
            <a:r>
              <a:rPr lang="en-US" altLang="en-US" sz="1100" i="1" dirty="0">
                <a:latin typeface="Orgon Slab"/>
                <a:cs typeface="Orgon Slab"/>
              </a:rPr>
              <a:t>The Gilded Age</a:t>
            </a:r>
          </a:p>
          <a:p>
            <a:pPr marL="282575" lvl="1" indent="180975">
              <a:spcBef>
                <a:spcPct val="0"/>
              </a:spcBef>
              <a:defRPr/>
            </a:pPr>
            <a:r>
              <a:rPr lang="en-US" altLang="en-US" sz="1100" dirty="0">
                <a:latin typeface="Orgon Slab"/>
                <a:cs typeface="Orgon Slab"/>
              </a:rPr>
              <a:t>Presenting to Center for Mark Twain Studies in Elmira NY </a:t>
            </a:r>
          </a:p>
          <a:p>
            <a:pPr marL="114300" lvl="1" indent="-114300">
              <a:spcBef>
                <a:spcPct val="0"/>
              </a:spcBef>
              <a:buFontTx/>
              <a:buNone/>
              <a:defRPr/>
            </a:pPr>
            <a:endParaRPr lang="en-US" altLang="en-US" sz="9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9308" y="3938034"/>
            <a:ext cx="4168197" cy="200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509E2F"/>
                </a:solidFill>
                <a:latin typeface="Orgon Slab"/>
                <a:cs typeface="Orgon Slab"/>
              </a:rPr>
              <a:t>Contact Information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200" dirty="0">
                <a:latin typeface="Orgon Slab"/>
                <a:cs typeface="Orgon Slab"/>
              </a:rPr>
              <a:t>Kathryn Dolan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200" dirty="0">
                <a:latin typeface="Orgon Slab"/>
                <a:cs typeface="Orgon Slab"/>
              </a:rPr>
              <a:t>Associate Professor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200" dirty="0">
                <a:latin typeface="Orgon Slab"/>
                <a:cs typeface="Orgon Slab"/>
              </a:rPr>
              <a:t>Department of English and Technical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200" dirty="0">
                <a:latin typeface="Orgon Slab"/>
                <a:cs typeface="Orgon Slab"/>
              </a:rPr>
              <a:t>Communication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200" dirty="0">
                <a:latin typeface="Orgon Slab"/>
                <a:cs typeface="Orgon Slab"/>
                <a:hlinkClick r:id="rId3"/>
              </a:rPr>
              <a:t>dolankc@mst.edu</a:t>
            </a:r>
            <a:endParaRPr lang="en-US" altLang="en-US" sz="1200" dirty="0">
              <a:latin typeface="Orgon Slab"/>
              <a:cs typeface="Orgon Slab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200" dirty="0">
                <a:latin typeface="Orgon Slab"/>
                <a:cs typeface="Orgon Slab"/>
              </a:rPr>
              <a:t>573-341-4681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600" b="1" u="sng" dirty="0">
                <a:solidFill>
                  <a:srgbClr val="0033CC"/>
                </a:solidFill>
                <a:latin typeface="Orgon Slab"/>
                <a:cs typeface="Orgon Slab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u="sng" dirty="0">
              <a:solidFill>
                <a:srgbClr val="509E2F"/>
              </a:solidFill>
              <a:latin typeface="Orgon Slab"/>
              <a:cs typeface="Orgon Slab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85995" y="3938034"/>
            <a:ext cx="4474742" cy="21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05000"/>
              </a:lnSpc>
              <a:buFontTx/>
              <a:buNone/>
            </a:pPr>
            <a:r>
              <a:rPr lang="en-US" altLang="en-US" sz="1400" b="1" u="sng" dirty="0">
                <a:solidFill>
                  <a:srgbClr val="509E2F"/>
                </a:solidFill>
                <a:latin typeface="Orgon Slab" pitchFamily="50" charset="0"/>
              </a:rPr>
              <a:t>Keywords</a:t>
            </a:r>
          </a:p>
          <a:p>
            <a:pPr>
              <a:spcBef>
                <a:spcPts val="200"/>
              </a:spcBef>
              <a:buSzPct val="110000"/>
            </a:pPr>
            <a:r>
              <a:rPr lang="en-US" altLang="en-US" sz="1200" dirty="0">
                <a:latin typeface="Orgon Slab" pitchFamily="50" charset="0"/>
              </a:rPr>
              <a:t>Food Studies, Ecocriticism, Globalization, U.S. Literature</a:t>
            </a:r>
          </a:p>
          <a:p>
            <a:pPr>
              <a:buFontTx/>
              <a:buNone/>
            </a:pPr>
            <a:r>
              <a:rPr lang="en-US" altLang="en-US" sz="1400" b="1" u="sng" dirty="0">
                <a:solidFill>
                  <a:srgbClr val="509E2F"/>
                </a:solidFill>
                <a:latin typeface="Orgon Slab" pitchFamily="50" charset="0"/>
              </a:rPr>
              <a:t>Significant Achievements</a:t>
            </a:r>
          </a:p>
          <a:p>
            <a:pPr>
              <a:spcBef>
                <a:spcPts val="200"/>
              </a:spcBef>
              <a:buSzPct val="110000"/>
            </a:pPr>
            <a:r>
              <a:rPr lang="en-US" altLang="en-US" sz="1200" i="1" dirty="0">
                <a:latin typeface="Orgon Slab" pitchFamily="50" charset="0"/>
              </a:rPr>
              <a:t>Cattle Country </a:t>
            </a:r>
            <a:r>
              <a:rPr lang="en-US" altLang="en-US" sz="1200" dirty="0">
                <a:latin typeface="Orgon Slab" pitchFamily="50" charset="0"/>
              </a:rPr>
              <a:t>(Nebraska 2021; At Table Series)</a:t>
            </a:r>
          </a:p>
          <a:p>
            <a:pPr>
              <a:spcBef>
                <a:spcPts val="200"/>
              </a:spcBef>
              <a:buSzPct val="110000"/>
            </a:pPr>
            <a:r>
              <a:rPr lang="en-US" altLang="en-US" sz="1200" i="1" dirty="0">
                <a:latin typeface="Orgon Slab" pitchFamily="50" charset="0"/>
              </a:rPr>
              <a:t>Breakfast Cereal: A Global History</a:t>
            </a:r>
            <a:r>
              <a:rPr lang="en-US" altLang="en-US" sz="1200" dirty="0">
                <a:latin typeface="Orgon Slab" pitchFamily="50" charset="0"/>
              </a:rPr>
              <a:t> (</a:t>
            </a:r>
            <a:r>
              <a:rPr lang="en-US" altLang="en-US" sz="1200" dirty="0" err="1">
                <a:latin typeface="Orgon Slab" pitchFamily="50" charset="0"/>
              </a:rPr>
              <a:t>Reaktion</a:t>
            </a:r>
            <a:r>
              <a:rPr lang="en-US" altLang="en-US" sz="1200" dirty="0">
                <a:latin typeface="Orgon Slab" pitchFamily="50" charset="0"/>
              </a:rPr>
              <a:t>/Chicago 2023) translated into Arabic, Chinese, Japanese</a:t>
            </a:r>
            <a:endParaRPr lang="en-US" altLang="en-US" sz="1200" i="1" dirty="0">
              <a:latin typeface="Orgon Slab" pitchFamily="50" charset="0"/>
            </a:endParaRPr>
          </a:p>
          <a:p>
            <a:pPr>
              <a:spcBef>
                <a:spcPts val="200"/>
              </a:spcBef>
              <a:buSzPct val="110000"/>
            </a:pPr>
            <a:r>
              <a:rPr lang="en-US" sz="1200" dirty="0">
                <a:latin typeface="Orgon Slab"/>
                <a:cs typeface="Orgon Slab"/>
              </a:rPr>
              <a:t>“Agriculture in US Literature” in </a:t>
            </a:r>
            <a:r>
              <a:rPr lang="en-US" sz="1200" i="1" dirty="0">
                <a:latin typeface="Orgon Slab"/>
                <a:cs typeface="Orgon Slab"/>
              </a:rPr>
              <a:t>A Companion to American Agricultural History</a:t>
            </a:r>
            <a:r>
              <a:rPr lang="en-US" sz="1200" dirty="0">
                <a:latin typeface="Orgon Slab"/>
                <a:cs typeface="Orgon Slab"/>
              </a:rPr>
              <a:t> (Wiley 2022) selected as a best historical materials of 2022 from American Library Assoc committee on best historical materials</a:t>
            </a:r>
            <a:endParaRPr lang="en-US" altLang="en-US" sz="1200" i="1" dirty="0">
              <a:latin typeface="Orgon Slab"/>
              <a:cs typeface="Orgon Slab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11" y="2010357"/>
            <a:ext cx="2001757" cy="14112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2" y="3336963"/>
            <a:ext cx="3979714" cy="46324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98387" y="3492427"/>
            <a:ext cx="2990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Orgon Slab"/>
                <a:cs typeface="Orgon Slab"/>
              </a:rPr>
              <a:t>Food and Culture in U.S. Literature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434" y="4049750"/>
            <a:ext cx="1095071" cy="1112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968" y="849309"/>
            <a:ext cx="2143974" cy="148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7E13F-4A9C-D5C8-A904-342C23594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968" y="2039871"/>
            <a:ext cx="2148358" cy="13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9285</TotalTime>
  <Words>192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Orgon Slab</vt:lpstr>
      <vt:lpstr>Times New Roman</vt:lpstr>
      <vt:lpstr>Office Theme</vt:lpstr>
      <vt:lpstr>1_Custom Design</vt:lpstr>
      <vt:lpstr>Custom Design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Sheppard, Kathleen</cp:lastModifiedBy>
  <cp:revision>425</cp:revision>
  <cp:lastPrinted>2014-10-02T23:52:06Z</cp:lastPrinted>
  <dcterms:created xsi:type="dcterms:W3CDTF">2011-01-20T20:51:22Z</dcterms:created>
  <dcterms:modified xsi:type="dcterms:W3CDTF">2024-04-22T19:39:23Z</dcterms:modified>
</cp:coreProperties>
</file>